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3" r:id="rId4"/>
    <p:sldId id="268" r:id="rId5"/>
    <p:sldId id="270" r:id="rId6"/>
    <p:sldId id="272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339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A68AD00-0AD4-4EFA-AF03-647747BD9184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00-0AD4-4EFA-AF03-647747BD9184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00-0AD4-4EFA-AF03-647747BD9184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00-0AD4-4EFA-AF03-647747BD9184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00-0AD4-4EFA-AF03-647747BD9184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00-0AD4-4EFA-AF03-647747BD9184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00-0AD4-4EFA-AF03-647747BD9184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00-0AD4-4EFA-AF03-647747BD9184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00-0AD4-4EFA-AF03-647747BD9184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EA68AD00-0AD4-4EFA-AF03-647747BD9184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A68AD00-0AD4-4EFA-AF03-647747BD9184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A68AD00-0AD4-4EFA-AF03-647747BD9184}" type="datetimeFigureOut">
              <a:rPr lang="nl-NL" smtClean="0"/>
              <a:t>6-11-2018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lishpage.com/modals/interactivemodal1.htm" TargetMode="External"/><Relationship Id="rId2" Type="http://schemas.openxmlformats.org/officeDocument/2006/relationships/hyperlink" Target="http://www.learnenglish-online.com/grammar/modals/tests/modaltest2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hyperlink" Target="http://www.eslgamesplus.com/modal-verbs-can-could-might-must-should-would-catapult/" TargetMode="External"/><Relationship Id="rId4" Type="http://schemas.openxmlformats.org/officeDocument/2006/relationships/hyperlink" Target="http://www.perfect-english-grammar.com/modal-verbs-exercise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Modal</a:t>
            </a:r>
            <a:r>
              <a:rPr lang="nl-NL" dirty="0" smtClean="0"/>
              <a:t> </a:t>
            </a:r>
            <a:r>
              <a:rPr lang="nl-NL" dirty="0" err="1" smtClean="0"/>
              <a:t>verbs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Modale werkwoorden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458" y="188640"/>
            <a:ext cx="3168352" cy="1296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658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sz="2400" dirty="0" err="1" smtClean="0"/>
              <a:t>Verbs</a:t>
            </a:r>
            <a:r>
              <a:rPr lang="nl-NL" sz="2400" dirty="0" smtClean="0"/>
              <a:t> </a:t>
            </a:r>
            <a:r>
              <a:rPr lang="nl-NL" sz="2400" dirty="0" err="1" smtClean="0"/>
              <a:t>that</a:t>
            </a:r>
            <a:r>
              <a:rPr lang="nl-NL" sz="2400" dirty="0" smtClean="0"/>
              <a:t> </a:t>
            </a:r>
            <a:r>
              <a:rPr lang="nl-NL" sz="2400" dirty="0" err="1" smtClean="0"/>
              <a:t>indicate</a:t>
            </a:r>
            <a:r>
              <a:rPr lang="nl-NL" sz="2400" dirty="0" smtClean="0"/>
              <a:t> </a:t>
            </a:r>
            <a:r>
              <a:rPr lang="nl-NL" sz="2400" dirty="0" err="1" smtClean="0"/>
              <a:t>likelihood</a:t>
            </a:r>
            <a:r>
              <a:rPr lang="nl-NL" sz="2400" dirty="0" smtClean="0"/>
              <a:t>, </a:t>
            </a:r>
            <a:r>
              <a:rPr lang="nl-NL" sz="2400" dirty="0" err="1" smtClean="0"/>
              <a:t>possibility</a:t>
            </a:r>
            <a:r>
              <a:rPr lang="nl-NL" sz="2400" dirty="0" smtClean="0"/>
              <a:t>, </a:t>
            </a:r>
            <a:r>
              <a:rPr lang="nl-NL" sz="2400" dirty="0" err="1" smtClean="0"/>
              <a:t>ability</a:t>
            </a:r>
            <a:r>
              <a:rPr lang="nl-NL" sz="2400" dirty="0" smtClean="0"/>
              <a:t> </a:t>
            </a:r>
            <a:r>
              <a:rPr lang="nl-NL" sz="2400" dirty="0" err="1" smtClean="0"/>
              <a:t>and</a:t>
            </a:r>
            <a:r>
              <a:rPr lang="nl-NL" sz="2400" dirty="0" smtClean="0"/>
              <a:t> </a:t>
            </a:r>
            <a:r>
              <a:rPr lang="nl-NL" sz="2400" dirty="0" err="1" smtClean="0"/>
              <a:t>obligation</a:t>
            </a:r>
            <a:endParaRPr lang="nl-NL" sz="2400" dirty="0" smtClean="0"/>
          </a:p>
          <a:p>
            <a:pPr marL="109728" indent="0">
              <a:buNone/>
            </a:pPr>
            <a:endParaRPr lang="nl-NL" sz="2400" dirty="0"/>
          </a:p>
          <a:p>
            <a:pPr marL="708660" lvl="1" indent="-342900"/>
            <a:r>
              <a:rPr lang="nl-NL" sz="2000" dirty="0" err="1"/>
              <a:t>Who’s</a:t>
            </a:r>
            <a:r>
              <a:rPr lang="nl-NL" sz="2000" dirty="0"/>
              <a:t> </a:t>
            </a:r>
            <a:r>
              <a:rPr lang="nl-NL" sz="2000" dirty="0" err="1"/>
              <a:t>that</a:t>
            </a:r>
            <a:r>
              <a:rPr lang="nl-NL" sz="2000" dirty="0"/>
              <a:t> at the door?</a:t>
            </a:r>
            <a:br>
              <a:rPr lang="nl-NL" sz="2000" dirty="0"/>
            </a:br>
            <a:r>
              <a:rPr lang="nl-NL" sz="2000" dirty="0"/>
              <a:t>It </a:t>
            </a:r>
            <a:r>
              <a:rPr lang="nl-NL" sz="2000" b="1" dirty="0" err="1"/>
              <a:t>could</a:t>
            </a:r>
            <a:r>
              <a:rPr lang="nl-NL" sz="2000" b="1" dirty="0"/>
              <a:t>/</a:t>
            </a:r>
            <a:r>
              <a:rPr lang="nl-NL" sz="2000" b="1" dirty="0" err="1"/>
              <a:t>may</a:t>
            </a:r>
            <a:r>
              <a:rPr lang="nl-NL" sz="2000" b="1" dirty="0"/>
              <a:t>/</a:t>
            </a:r>
            <a:r>
              <a:rPr lang="nl-NL" sz="2000" b="1" dirty="0" err="1"/>
              <a:t>might</a:t>
            </a:r>
            <a:r>
              <a:rPr lang="nl-NL" sz="2000" b="1" dirty="0"/>
              <a:t>/must/</a:t>
            </a:r>
            <a:r>
              <a:rPr lang="nl-NL" sz="2000" b="1" dirty="0" err="1"/>
              <a:t>should</a:t>
            </a:r>
            <a:r>
              <a:rPr lang="nl-NL" sz="2000" b="1" dirty="0"/>
              <a:t>/</a:t>
            </a:r>
            <a:r>
              <a:rPr lang="nl-NL" sz="2000" b="1" dirty="0" err="1"/>
              <a:t>can’t</a:t>
            </a:r>
            <a:r>
              <a:rPr lang="nl-NL" sz="2000" b="1" dirty="0"/>
              <a:t>/</a:t>
            </a:r>
            <a:r>
              <a:rPr lang="nl-NL" sz="2000" b="1" dirty="0" err="1"/>
              <a:t>will</a:t>
            </a:r>
            <a:r>
              <a:rPr lang="nl-NL" sz="2000" b="1" dirty="0"/>
              <a:t> </a:t>
            </a:r>
            <a:r>
              <a:rPr lang="nl-NL" sz="2000" dirty="0"/>
              <a:t> </a:t>
            </a:r>
            <a:r>
              <a:rPr lang="nl-NL" sz="2000" dirty="0" err="1"/>
              <a:t>be</a:t>
            </a:r>
            <a:r>
              <a:rPr lang="nl-NL" sz="2000" dirty="0"/>
              <a:t> John. </a:t>
            </a:r>
            <a:r>
              <a:rPr lang="nl-NL" sz="2000" i="1" dirty="0"/>
              <a:t>(</a:t>
            </a:r>
            <a:r>
              <a:rPr lang="nl-NL" sz="2000" i="1" dirty="0" err="1"/>
              <a:t>express</a:t>
            </a:r>
            <a:r>
              <a:rPr lang="nl-NL" sz="2000" i="1" dirty="0"/>
              <a:t> attitude or opinion)</a:t>
            </a:r>
          </a:p>
          <a:p>
            <a:pPr marL="109728" indent="0">
              <a:buNone/>
            </a:pPr>
            <a:endParaRPr lang="nl-NL" sz="2400" dirty="0" smtClean="0"/>
          </a:p>
          <a:p>
            <a:endParaRPr lang="nl-NL" sz="2400" dirty="0"/>
          </a:p>
          <a:p>
            <a:r>
              <a:rPr lang="nl-NL" sz="2400" dirty="0" smtClean="0"/>
              <a:t>Common </a:t>
            </a:r>
            <a:r>
              <a:rPr lang="nl-NL" sz="2400" dirty="0" err="1" smtClean="0"/>
              <a:t>modal</a:t>
            </a:r>
            <a:r>
              <a:rPr lang="nl-NL" sz="2400" dirty="0" smtClean="0"/>
              <a:t> </a:t>
            </a:r>
            <a:r>
              <a:rPr lang="nl-NL" sz="2400" dirty="0" err="1" smtClean="0"/>
              <a:t>verbs</a:t>
            </a:r>
            <a:r>
              <a:rPr lang="nl-NL" sz="2400" dirty="0" smtClean="0"/>
              <a:t> are: </a:t>
            </a:r>
          </a:p>
          <a:p>
            <a:pPr marL="109728" indent="0">
              <a:buNone/>
            </a:pPr>
            <a:r>
              <a:rPr lang="nl-NL" sz="2400" dirty="0" smtClean="0"/>
              <a:t>Must			</a:t>
            </a:r>
            <a:r>
              <a:rPr lang="nl-NL" sz="1800" i="1" dirty="0" err="1" smtClean="0"/>
              <a:t>very</a:t>
            </a:r>
            <a:r>
              <a:rPr lang="nl-NL" sz="1800" i="1" dirty="0" smtClean="0"/>
              <a:t> </a:t>
            </a:r>
            <a:r>
              <a:rPr lang="nl-NL" sz="1800" i="1" dirty="0" err="1" smtClean="0"/>
              <a:t>likely</a:t>
            </a:r>
            <a:r>
              <a:rPr lang="nl-NL" sz="1800" i="1" dirty="0" smtClean="0"/>
              <a:t> (</a:t>
            </a:r>
            <a:r>
              <a:rPr lang="nl-NL" sz="1800" i="1" dirty="0" err="1" smtClean="0"/>
              <a:t>certain</a:t>
            </a:r>
            <a:r>
              <a:rPr lang="nl-NL" sz="1800" i="1" dirty="0" smtClean="0"/>
              <a:t>)</a:t>
            </a:r>
            <a:endParaRPr lang="nl-NL" sz="1800" dirty="0" smtClean="0"/>
          </a:p>
          <a:p>
            <a:pPr marL="109728" indent="0">
              <a:buNone/>
            </a:pPr>
            <a:r>
              <a:rPr lang="nl-NL" sz="2400" dirty="0" smtClean="0"/>
              <a:t>May</a:t>
            </a:r>
          </a:p>
          <a:p>
            <a:pPr marL="109728" indent="0">
              <a:buNone/>
            </a:pPr>
            <a:r>
              <a:rPr lang="nl-NL" sz="2400" dirty="0" err="1" smtClean="0"/>
              <a:t>Might</a:t>
            </a:r>
            <a:endParaRPr lang="nl-NL" sz="2400" dirty="0" smtClean="0"/>
          </a:p>
          <a:p>
            <a:pPr marL="109728" indent="0">
              <a:buNone/>
            </a:pPr>
            <a:r>
              <a:rPr lang="nl-NL" sz="2400" dirty="0" err="1" smtClean="0"/>
              <a:t>Can</a:t>
            </a:r>
            <a:endParaRPr lang="nl-NL" sz="2400" dirty="0" smtClean="0"/>
          </a:p>
          <a:p>
            <a:pPr marL="109728" indent="0">
              <a:buNone/>
            </a:pPr>
            <a:r>
              <a:rPr lang="nl-NL" sz="2400" dirty="0" err="1" smtClean="0"/>
              <a:t>Could</a:t>
            </a:r>
            <a:endParaRPr lang="nl-NL" sz="2400" dirty="0" smtClean="0"/>
          </a:p>
          <a:p>
            <a:pPr marL="109728" indent="0">
              <a:buNone/>
            </a:pPr>
            <a:r>
              <a:rPr lang="nl-NL" sz="2400" dirty="0" err="1" smtClean="0"/>
              <a:t>Would</a:t>
            </a:r>
            <a:endParaRPr lang="nl-NL" sz="2400" dirty="0" smtClean="0"/>
          </a:p>
          <a:p>
            <a:pPr marL="109728" indent="0">
              <a:buNone/>
            </a:pPr>
            <a:r>
              <a:rPr lang="nl-NL" sz="2400" dirty="0" err="1" smtClean="0"/>
              <a:t>Should</a:t>
            </a:r>
            <a:r>
              <a:rPr lang="nl-NL" sz="2400" dirty="0" smtClean="0"/>
              <a:t> 		</a:t>
            </a:r>
            <a:r>
              <a:rPr lang="nl-NL" sz="1800" i="1" dirty="0" err="1" smtClean="0"/>
              <a:t>very</a:t>
            </a:r>
            <a:r>
              <a:rPr lang="nl-NL" sz="1800" i="1" dirty="0" smtClean="0"/>
              <a:t> </a:t>
            </a:r>
            <a:r>
              <a:rPr lang="nl-NL" sz="1800" i="1" dirty="0" err="1" smtClean="0"/>
              <a:t>unlikely</a:t>
            </a:r>
            <a:r>
              <a:rPr lang="nl-NL" sz="1800" i="1" dirty="0" smtClean="0"/>
              <a:t> </a:t>
            </a:r>
            <a:endParaRPr lang="nl-NL" sz="18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What</a:t>
            </a:r>
            <a:r>
              <a:rPr lang="nl-NL" dirty="0" smtClean="0"/>
              <a:t> are </a:t>
            </a:r>
            <a:r>
              <a:rPr lang="nl-NL" dirty="0" err="1" smtClean="0"/>
              <a:t>they</a:t>
            </a:r>
            <a:r>
              <a:rPr lang="nl-NL" dirty="0" smtClean="0"/>
              <a:t>?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Rechte verbindingslijn met pijl 5"/>
          <p:cNvCxnSpPr/>
          <p:nvPr/>
        </p:nvCxnSpPr>
        <p:spPr>
          <a:xfrm>
            <a:off x="3077834" y="3942184"/>
            <a:ext cx="36004" cy="19350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794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Modal</a:t>
            </a:r>
            <a:r>
              <a:rPr lang="nl-NL" dirty="0" smtClean="0"/>
              <a:t> </a:t>
            </a:r>
            <a:r>
              <a:rPr lang="nl-NL" dirty="0" err="1" smtClean="0"/>
              <a:t>verbs</a:t>
            </a:r>
            <a:r>
              <a:rPr lang="nl-NL" dirty="0" smtClean="0"/>
              <a:t> </a:t>
            </a:r>
            <a:r>
              <a:rPr lang="nl-NL" dirty="0" err="1" smtClean="0"/>
              <a:t>can</a:t>
            </a:r>
            <a:r>
              <a:rPr lang="nl-NL" dirty="0" smtClean="0"/>
              <a:t> have multiple </a:t>
            </a:r>
            <a:r>
              <a:rPr lang="nl-NL" dirty="0" err="1" smtClean="0"/>
              <a:t>meaning</a:t>
            </a:r>
            <a:r>
              <a:rPr lang="nl-NL" dirty="0" smtClean="0"/>
              <a:t>, </a:t>
            </a:r>
            <a:r>
              <a:rPr lang="nl-NL" dirty="0" err="1" smtClean="0"/>
              <a:t>depending</a:t>
            </a:r>
            <a:r>
              <a:rPr lang="nl-NL" dirty="0" smtClean="0"/>
              <a:t> on the </a:t>
            </a:r>
            <a:r>
              <a:rPr lang="nl-NL" dirty="0" err="1" smtClean="0"/>
              <a:t>main</a:t>
            </a:r>
            <a:r>
              <a:rPr lang="nl-NL" dirty="0" smtClean="0"/>
              <a:t> </a:t>
            </a:r>
            <a:r>
              <a:rPr lang="nl-NL" dirty="0" err="1" smtClean="0"/>
              <a:t>verb</a:t>
            </a:r>
            <a:r>
              <a:rPr lang="nl-NL" dirty="0" smtClean="0"/>
              <a:t> in the </a:t>
            </a:r>
            <a:r>
              <a:rPr lang="nl-NL" dirty="0" err="1" smtClean="0"/>
              <a:t>sentence</a:t>
            </a:r>
            <a:r>
              <a:rPr lang="nl-NL" dirty="0" smtClean="0"/>
              <a:t>. </a:t>
            </a:r>
          </a:p>
          <a:p>
            <a:pPr lvl="1"/>
            <a:r>
              <a:rPr lang="nl-NL" dirty="0" smtClean="0"/>
              <a:t>He </a:t>
            </a:r>
            <a:r>
              <a:rPr lang="nl-NL" b="1" dirty="0" smtClean="0"/>
              <a:t>must</a:t>
            </a:r>
            <a:r>
              <a:rPr lang="nl-NL" dirty="0" smtClean="0"/>
              <a:t> </a:t>
            </a:r>
            <a:r>
              <a:rPr lang="nl-NL" b="1" dirty="0" err="1" smtClean="0">
                <a:solidFill>
                  <a:schemeClr val="accent1">
                    <a:lumMod val="75000"/>
                  </a:schemeClr>
                </a:solidFill>
              </a:rPr>
              <a:t>be</a:t>
            </a:r>
            <a:r>
              <a:rPr lang="nl-NL" dirty="0" smtClean="0"/>
              <a:t> </a:t>
            </a:r>
            <a:r>
              <a:rPr lang="nl-NL" dirty="0" err="1" smtClean="0"/>
              <a:t>rich</a:t>
            </a:r>
            <a:r>
              <a:rPr lang="nl-NL" dirty="0" smtClean="0"/>
              <a:t>.		= </a:t>
            </a:r>
            <a:r>
              <a:rPr lang="nl-NL" i="1" dirty="0" err="1" smtClean="0"/>
              <a:t>logical</a:t>
            </a:r>
            <a:r>
              <a:rPr lang="nl-NL" i="1" dirty="0" smtClean="0"/>
              <a:t> </a:t>
            </a:r>
            <a:r>
              <a:rPr lang="nl-NL" i="1" dirty="0" err="1" smtClean="0"/>
              <a:t>conclusion</a:t>
            </a:r>
            <a:endParaRPr lang="nl-NL" dirty="0" smtClean="0"/>
          </a:p>
          <a:p>
            <a:pPr lvl="1"/>
            <a:r>
              <a:rPr lang="nl-NL" dirty="0" err="1" smtClean="0"/>
              <a:t>You</a:t>
            </a:r>
            <a:r>
              <a:rPr lang="nl-NL" dirty="0" smtClean="0"/>
              <a:t> </a:t>
            </a:r>
            <a:r>
              <a:rPr lang="nl-NL" b="1" dirty="0" smtClean="0"/>
              <a:t>must</a:t>
            </a:r>
            <a:r>
              <a:rPr lang="nl-NL" dirty="0" smtClean="0"/>
              <a:t> </a:t>
            </a:r>
            <a:r>
              <a:rPr lang="nl-NL" b="1" dirty="0" err="1" smtClean="0">
                <a:solidFill>
                  <a:schemeClr val="accent1">
                    <a:lumMod val="75000"/>
                  </a:schemeClr>
                </a:solidFill>
              </a:rPr>
              <a:t>pay</a:t>
            </a:r>
            <a:r>
              <a:rPr lang="nl-NL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dirty="0" err="1" smtClean="0"/>
              <a:t>for</a:t>
            </a:r>
            <a:r>
              <a:rPr lang="nl-NL" dirty="0" smtClean="0"/>
              <a:t> the </a:t>
            </a:r>
            <a:r>
              <a:rPr lang="nl-NL" dirty="0" err="1" smtClean="0"/>
              <a:t>bill</a:t>
            </a:r>
            <a:r>
              <a:rPr lang="nl-NL" dirty="0" smtClean="0"/>
              <a:t>.  	=</a:t>
            </a:r>
            <a:r>
              <a:rPr lang="nl-NL" i="1" dirty="0" smtClean="0"/>
              <a:t> have </a:t>
            </a:r>
            <a:r>
              <a:rPr lang="nl-NL" i="1" dirty="0" err="1" smtClean="0"/>
              <a:t>to</a:t>
            </a:r>
            <a:r>
              <a:rPr lang="nl-NL" i="1" dirty="0" smtClean="0"/>
              <a:t>, </a:t>
            </a:r>
            <a:r>
              <a:rPr lang="nl-NL" i="1" dirty="0" err="1" smtClean="0"/>
              <a:t>obligation</a:t>
            </a:r>
            <a:endParaRPr lang="nl-NL" i="1" dirty="0" smtClean="0"/>
          </a:p>
          <a:p>
            <a:pPr lvl="1"/>
            <a:endParaRPr lang="nl-NL" i="1" dirty="0"/>
          </a:p>
          <a:p>
            <a:pPr lvl="1"/>
            <a:r>
              <a:rPr lang="nl-NL" dirty="0" err="1" smtClean="0"/>
              <a:t>You</a:t>
            </a:r>
            <a:r>
              <a:rPr lang="nl-NL" dirty="0" smtClean="0"/>
              <a:t> </a:t>
            </a:r>
            <a:r>
              <a:rPr lang="nl-NL" b="1" dirty="0" err="1" smtClean="0"/>
              <a:t>may</a:t>
            </a:r>
            <a:r>
              <a:rPr lang="nl-NL" b="1" dirty="0" smtClean="0"/>
              <a:t> </a:t>
            </a:r>
            <a:r>
              <a:rPr lang="nl-NL" b="1" dirty="0" err="1" smtClean="0">
                <a:solidFill>
                  <a:schemeClr val="accent1">
                    <a:lumMod val="75000"/>
                  </a:schemeClr>
                </a:solidFill>
              </a:rPr>
              <a:t>see</a:t>
            </a:r>
            <a:r>
              <a:rPr lang="nl-NL" dirty="0" smtClean="0"/>
              <a:t> the president.	= </a:t>
            </a:r>
            <a:r>
              <a:rPr lang="nl-NL" i="1" dirty="0" err="1" smtClean="0"/>
              <a:t>it</a:t>
            </a:r>
            <a:r>
              <a:rPr lang="nl-NL" i="1" dirty="0" smtClean="0"/>
              <a:t> is </a:t>
            </a:r>
            <a:r>
              <a:rPr lang="nl-NL" i="1" dirty="0" err="1" smtClean="0"/>
              <a:t>possible</a:t>
            </a:r>
            <a:r>
              <a:rPr lang="nl-NL" i="1" dirty="0" smtClean="0"/>
              <a:t> </a:t>
            </a:r>
            <a:r>
              <a:rPr lang="nl-NL" i="1" dirty="0" err="1" smtClean="0"/>
              <a:t>that</a:t>
            </a:r>
            <a:r>
              <a:rPr lang="nl-NL" i="1" dirty="0" smtClean="0"/>
              <a:t> …</a:t>
            </a:r>
          </a:p>
          <a:p>
            <a:pPr lvl="1"/>
            <a:r>
              <a:rPr lang="nl-NL" dirty="0" err="1" smtClean="0"/>
              <a:t>If</a:t>
            </a:r>
            <a:r>
              <a:rPr lang="nl-NL" dirty="0" smtClean="0"/>
              <a:t> I </a:t>
            </a:r>
            <a:r>
              <a:rPr lang="nl-NL" b="1" dirty="0" err="1" smtClean="0"/>
              <a:t>may</a:t>
            </a:r>
            <a:r>
              <a:rPr lang="nl-NL" b="1" dirty="0" smtClean="0"/>
              <a:t> </a:t>
            </a:r>
            <a:r>
              <a:rPr lang="nl-NL" b="1" dirty="0" err="1" smtClean="0">
                <a:solidFill>
                  <a:schemeClr val="accent1">
                    <a:lumMod val="75000"/>
                  </a:schemeClr>
                </a:solidFill>
              </a:rPr>
              <a:t>excuse</a:t>
            </a:r>
            <a:r>
              <a:rPr lang="nl-NL" b="1" dirty="0" smtClean="0"/>
              <a:t> </a:t>
            </a:r>
            <a:r>
              <a:rPr lang="nl-NL" dirty="0" err="1" smtClean="0"/>
              <a:t>myself</a:t>
            </a:r>
            <a:r>
              <a:rPr lang="nl-NL" dirty="0" smtClean="0"/>
              <a:t>.	= </a:t>
            </a:r>
            <a:r>
              <a:rPr lang="nl-NL" i="1" dirty="0" err="1" smtClean="0"/>
              <a:t>if</a:t>
            </a:r>
            <a:r>
              <a:rPr lang="nl-NL" i="1" dirty="0" smtClean="0"/>
              <a:t> </a:t>
            </a:r>
            <a:r>
              <a:rPr lang="nl-NL" i="1" dirty="0" err="1" smtClean="0"/>
              <a:t>I’m</a:t>
            </a:r>
            <a:r>
              <a:rPr lang="nl-NL" i="1" dirty="0" smtClean="0"/>
              <a:t> </a:t>
            </a:r>
            <a:r>
              <a:rPr lang="nl-NL" i="1" dirty="0" err="1" smtClean="0"/>
              <a:t>allowed</a:t>
            </a:r>
            <a:r>
              <a:rPr lang="nl-NL" i="1" dirty="0" smtClean="0"/>
              <a:t> </a:t>
            </a:r>
            <a:r>
              <a:rPr lang="nl-NL" i="1" dirty="0" err="1" smtClean="0"/>
              <a:t>to</a:t>
            </a:r>
            <a:r>
              <a:rPr lang="nl-NL" i="1" dirty="0" smtClean="0"/>
              <a:t>… </a:t>
            </a:r>
          </a:p>
          <a:p>
            <a:pPr lvl="1"/>
            <a:endParaRPr lang="nl-NL" i="1" dirty="0"/>
          </a:p>
          <a:p>
            <a:pPr lvl="1"/>
            <a:r>
              <a:rPr lang="nl-NL" b="1" dirty="0" err="1"/>
              <a:t>C</a:t>
            </a:r>
            <a:r>
              <a:rPr lang="nl-NL" b="1" dirty="0" err="1" smtClean="0"/>
              <a:t>ould</a:t>
            </a:r>
            <a:r>
              <a:rPr lang="nl-NL" b="1" dirty="0" smtClean="0"/>
              <a:t> </a:t>
            </a:r>
            <a:r>
              <a:rPr lang="nl-NL" dirty="0" smtClean="0"/>
              <a:t>I </a:t>
            </a:r>
            <a:r>
              <a:rPr lang="nl-NL" b="1" dirty="0" err="1" smtClean="0">
                <a:solidFill>
                  <a:schemeClr val="accent1">
                    <a:lumMod val="75000"/>
                  </a:schemeClr>
                </a:solidFill>
              </a:rPr>
              <a:t>borrow</a:t>
            </a:r>
            <a:r>
              <a:rPr lang="nl-NL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dirty="0" err="1" smtClean="0"/>
              <a:t>your</a:t>
            </a:r>
            <a:r>
              <a:rPr lang="nl-NL" dirty="0" smtClean="0"/>
              <a:t> </a:t>
            </a:r>
            <a:r>
              <a:rPr lang="nl-NL" dirty="0" err="1" smtClean="0"/>
              <a:t>homework</a:t>
            </a:r>
            <a:r>
              <a:rPr lang="nl-NL" dirty="0" smtClean="0"/>
              <a:t>?	= </a:t>
            </a:r>
            <a:r>
              <a:rPr lang="nl-NL" i="1" dirty="0" err="1" smtClean="0"/>
              <a:t>permission</a:t>
            </a:r>
            <a:endParaRPr lang="nl-NL" i="1" dirty="0" smtClean="0"/>
          </a:p>
          <a:p>
            <a:pPr lvl="1"/>
            <a:r>
              <a:rPr lang="nl-NL" dirty="0" smtClean="0"/>
              <a:t>I </a:t>
            </a:r>
            <a:r>
              <a:rPr lang="nl-NL" b="1" dirty="0" err="1" smtClean="0"/>
              <a:t>could</a:t>
            </a:r>
            <a:r>
              <a:rPr lang="nl-NL" b="1" dirty="0" smtClean="0"/>
              <a:t> </a:t>
            </a:r>
            <a:r>
              <a:rPr lang="nl-NL" b="1" dirty="0" smtClean="0">
                <a:solidFill>
                  <a:schemeClr val="bg2">
                    <a:lumMod val="25000"/>
                  </a:schemeClr>
                </a:solidFill>
              </a:rPr>
              <a:t>get</a:t>
            </a:r>
            <a:r>
              <a:rPr lang="nl-NL" dirty="0" smtClean="0"/>
              <a:t> a different shirt.		=</a:t>
            </a:r>
            <a:r>
              <a:rPr lang="nl-NL" i="1" dirty="0" smtClean="0"/>
              <a:t> </a:t>
            </a:r>
            <a:r>
              <a:rPr lang="nl-NL" i="1" dirty="0" err="1" smtClean="0"/>
              <a:t>possibillity</a:t>
            </a:r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What</a:t>
            </a:r>
            <a:r>
              <a:rPr lang="nl-NL" dirty="0" smtClean="0"/>
              <a:t> do </a:t>
            </a:r>
            <a:r>
              <a:rPr lang="nl-NL" dirty="0" err="1" smtClean="0"/>
              <a:t>they</a:t>
            </a:r>
            <a:r>
              <a:rPr lang="nl-NL" dirty="0" smtClean="0"/>
              <a:t> </a:t>
            </a:r>
            <a:r>
              <a:rPr lang="nl-NL" dirty="0" err="1" smtClean="0"/>
              <a:t>mean</a:t>
            </a:r>
            <a:r>
              <a:rPr lang="nl-NL" dirty="0" smtClean="0"/>
              <a:t>?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1855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sz="20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http://rasyiqahbatrisya.files.wordpress.com/2012/12/modals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44" t="10224" r="7942" b="11498"/>
          <a:stretch/>
        </p:blipFill>
        <p:spPr bwMode="auto">
          <a:xfrm>
            <a:off x="0" y="260648"/>
            <a:ext cx="9028159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828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ctr"/>
            <a:endParaRPr lang="en-US" sz="2000" dirty="0" smtClean="0"/>
          </a:p>
          <a:p>
            <a:pPr marL="342900" indent="-342900" algn="ctr"/>
            <a:r>
              <a:rPr lang="en-US" sz="2000" dirty="0" smtClean="0"/>
              <a:t>Modal </a:t>
            </a:r>
            <a:r>
              <a:rPr lang="en-US" sz="2000" dirty="0"/>
              <a:t>verbs do not take "-s" in the third </a:t>
            </a:r>
            <a:r>
              <a:rPr lang="en-US" sz="2000" dirty="0" smtClean="0"/>
              <a:t>person </a:t>
            </a:r>
            <a:r>
              <a:rPr lang="en-US" sz="2000" i="1" dirty="0" smtClean="0"/>
              <a:t>(he/she/it</a:t>
            </a:r>
            <a:r>
              <a:rPr lang="en-US" sz="2000" dirty="0" smtClean="0"/>
              <a:t>).</a:t>
            </a:r>
          </a:p>
          <a:p>
            <a:pPr marL="342900" indent="-342900" algn="ctr"/>
            <a:endParaRPr lang="en-US" sz="2000" dirty="0"/>
          </a:p>
          <a:p>
            <a:pPr marL="0" indent="0">
              <a:buNone/>
            </a:pPr>
            <a:r>
              <a:rPr lang="en-US" sz="2000" dirty="0"/>
              <a:t>He </a:t>
            </a:r>
            <a:r>
              <a:rPr lang="en-US" sz="2000" b="1" dirty="0"/>
              <a:t>can </a:t>
            </a:r>
            <a:r>
              <a:rPr lang="en-US" sz="2000" dirty="0"/>
              <a:t>speak Chinese.</a:t>
            </a:r>
          </a:p>
          <a:p>
            <a:pPr marL="0" indent="0">
              <a:buNone/>
            </a:pPr>
            <a:r>
              <a:rPr lang="en-US" sz="2000" dirty="0"/>
              <a:t>She </a:t>
            </a:r>
            <a:r>
              <a:rPr lang="en-US" sz="2000" b="1" dirty="0"/>
              <a:t>should</a:t>
            </a:r>
            <a:r>
              <a:rPr lang="en-US" sz="2000" dirty="0"/>
              <a:t> be here by 9:00.</a:t>
            </a:r>
            <a:br>
              <a:rPr lang="en-US" sz="2000" dirty="0"/>
            </a:b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342900" indent="-342900"/>
            <a:r>
              <a:rPr lang="en-US" sz="2000" b="1" dirty="0" smtClean="0"/>
              <a:t>Modal verbs </a:t>
            </a:r>
            <a:r>
              <a:rPr lang="en-US" sz="2000" dirty="0" smtClean="0"/>
              <a:t>are always followed by the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infinitive. </a:t>
            </a:r>
            <a:b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000" dirty="0"/>
              <a:t>He </a:t>
            </a:r>
            <a:r>
              <a:rPr lang="en-US" sz="2000" b="1" dirty="0" smtClean="0"/>
              <a:t>might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 be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dirty="0" smtClean="0"/>
              <a:t>late. 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She </a:t>
            </a:r>
            <a:r>
              <a:rPr lang="en-US" sz="2000" b="1" dirty="0" smtClean="0"/>
              <a:t>should</a:t>
            </a:r>
            <a:r>
              <a:rPr lang="en-US" sz="2000" dirty="0" smtClean="0"/>
              <a:t>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give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dirty="0" smtClean="0"/>
              <a:t>you a call. </a:t>
            </a:r>
            <a:endParaRPr lang="nl-NL" sz="20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Form 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 descr="http://thumb1.shutterstock.com/display_pic_with_logo/631318/174737858/stock-photo-don-t-be-late-red-rubber-stamp-over-a-white-background-174737858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25" b="17340"/>
          <a:stretch/>
        </p:blipFill>
        <p:spPr bwMode="auto">
          <a:xfrm>
            <a:off x="5652120" y="4404061"/>
            <a:ext cx="2666478" cy="1462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828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819880"/>
          </a:xfrm>
        </p:spPr>
        <p:txBody>
          <a:bodyPr/>
          <a:lstStyle/>
          <a:p>
            <a:pPr marL="0" indent="0">
              <a:buNone/>
            </a:pPr>
            <a:r>
              <a:rPr lang="nl-NL" sz="1800" dirty="0">
                <a:hlinkClick r:id="rId2"/>
              </a:rPr>
              <a:t>http://www.learnenglish-online.com/grammar/modals/tests/modaltest2.html</a:t>
            </a:r>
            <a:endParaRPr lang="nl-NL" sz="1800" dirty="0">
              <a:hlinkClick r:id="rId3"/>
            </a:endParaRPr>
          </a:p>
          <a:p>
            <a:pPr marL="0" indent="0">
              <a:buNone/>
            </a:pPr>
            <a:endParaRPr lang="nl-NL" sz="1800" dirty="0">
              <a:hlinkClick r:id="rId3"/>
            </a:endParaRPr>
          </a:p>
          <a:p>
            <a:pPr marL="0" indent="0">
              <a:buNone/>
            </a:pPr>
            <a:r>
              <a:rPr lang="nl-NL" sz="1800" dirty="0">
                <a:hlinkClick r:id="rId3"/>
              </a:rPr>
              <a:t>http://www.englishpage.com/modals/interactivemodal1.htm</a:t>
            </a:r>
          </a:p>
          <a:p>
            <a:pPr marL="0" indent="0">
              <a:buNone/>
            </a:pPr>
            <a:endParaRPr lang="nl-NL" sz="1800" dirty="0">
              <a:hlinkClick r:id="rId3"/>
            </a:endParaRPr>
          </a:p>
          <a:p>
            <a:pPr marL="0" indent="0">
              <a:buNone/>
            </a:pPr>
            <a:r>
              <a:rPr lang="nl-NL" sz="1800" dirty="0">
                <a:hlinkClick r:id="rId4"/>
              </a:rPr>
              <a:t>http://www.perfect-english-grammar.com/modal-verbs-exercises.html</a:t>
            </a:r>
            <a:endParaRPr lang="nl-NL" sz="1800" dirty="0"/>
          </a:p>
          <a:p>
            <a:pPr marL="0" indent="0">
              <a:buNone/>
            </a:pPr>
            <a:endParaRPr lang="nl-NL" sz="1800" dirty="0">
              <a:hlinkClick r:id="rId3"/>
            </a:endParaRPr>
          </a:p>
          <a:p>
            <a:pPr marL="0" indent="0">
              <a:buNone/>
            </a:pPr>
            <a:r>
              <a:rPr lang="nl-NL" sz="1800" dirty="0">
                <a:hlinkClick r:id="rId5"/>
              </a:rPr>
              <a:t>http://www.eslgamesplus.com/modal-verbs-can-could-might-must-should-would-catapult/</a:t>
            </a:r>
            <a:endParaRPr lang="nl-NL" sz="1800" dirty="0">
              <a:hlinkClick r:id="rId3"/>
            </a:endParaRPr>
          </a:p>
          <a:p>
            <a:endParaRPr lang="nl-NL" sz="20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Extra </a:t>
            </a:r>
            <a:r>
              <a:rPr lang="nl-NL" dirty="0" err="1" smtClean="0"/>
              <a:t>practise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5828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Concour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330</TotalTime>
  <Words>93</Words>
  <Application>Microsoft Office PowerPoint</Application>
  <PresentationFormat>Diavoorstelling (4:3)</PresentationFormat>
  <Paragraphs>44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Lucida Sans Unicode</vt:lpstr>
      <vt:lpstr>Verdana</vt:lpstr>
      <vt:lpstr>Wingdings 2</vt:lpstr>
      <vt:lpstr>Wingdings 3</vt:lpstr>
      <vt:lpstr>Concours</vt:lpstr>
      <vt:lpstr>Modal verbs</vt:lpstr>
      <vt:lpstr>What are they?</vt:lpstr>
      <vt:lpstr>What do they mean?</vt:lpstr>
      <vt:lpstr>PowerPoint-presentatie</vt:lpstr>
      <vt:lpstr>Form </vt:lpstr>
      <vt:lpstr>Extra practise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Yoeri van Helvoirt</dc:creator>
  <cp:lastModifiedBy>Helvoirt, Yoeri van</cp:lastModifiedBy>
  <cp:revision>19</cp:revision>
  <dcterms:created xsi:type="dcterms:W3CDTF">2014-10-06T09:17:00Z</dcterms:created>
  <dcterms:modified xsi:type="dcterms:W3CDTF">2018-11-06T09:26:24Z</dcterms:modified>
</cp:coreProperties>
</file>